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handoutMasterIdLst>
    <p:handoutMasterId r:id="rId17"/>
  </p:handoutMasterIdLst>
  <p:sldIdLst>
    <p:sldId id="256" r:id="rId2"/>
    <p:sldId id="288" r:id="rId3"/>
    <p:sldId id="289" r:id="rId4"/>
    <p:sldId id="296" r:id="rId5"/>
    <p:sldId id="297" r:id="rId6"/>
    <p:sldId id="299" r:id="rId7"/>
    <p:sldId id="300" r:id="rId8"/>
    <p:sldId id="295" r:id="rId9"/>
    <p:sldId id="290" r:id="rId10"/>
    <p:sldId id="293" r:id="rId11"/>
    <p:sldId id="291" r:id="rId12"/>
    <p:sldId id="292" r:id="rId13"/>
    <p:sldId id="298" r:id="rId14"/>
    <p:sldId id="294" r:id="rId1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15"/>
    <p:restoredTop sz="96327"/>
  </p:normalViewPr>
  <p:slideViewPr>
    <p:cSldViewPr snapToGrid="0" snapToObjects="1">
      <p:cViewPr varScale="1">
        <p:scale>
          <a:sx n="115" d="100"/>
          <a:sy n="115" d="100"/>
        </p:scale>
        <p:origin x="208" y="3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3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ained.ai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/>
              <a:t>Ya</a:t>
            </a:r>
            <a:r>
              <a:rPr lang="en-US" b="1" dirty="0"/>
              <a:t> </a:t>
            </a:r>
            <a:r>
              <a:rPr lang="en-US" b="1" dirty="0" err="1"/>
              <a:t>gotta</a:t>
            </a:r>
            <a:r>
              <a:rPr lang="en-US" b="1" dirty="0"/>
              <a:t> make it obvious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B3C6F-56C2-964F-9A9E-E5B58A3C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Demonstrate effect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EC00-4E7A-8742-A4E3-456645ED6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9" name="Picture 12" descr="Chart, waterfall chart&#10;&#10;Description automatically generated">
            <a:extLst>
              <a:ext uri="{FF2B5EF4-FFF2-40B4-BE49-F238E27FC236}">
                <a16:creationId xmlns:a16="http://schemas.microsoft.com/office/drawing/2014/main" id="{ECCDE148-4FD8-CA46-B409-0F9991819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03" y="3515444"/>
            <a:ext cx="3708416" cy="243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13" descr="Chart, waterfall chart&#10;&#10;Description automatically generated">
            <a:extLst>
              <a:ext uri="{FF2B5EF4-FFF2-40B4-BE49-F238E27FC236}">
                <a16:creationId xmlns:a16="http://schemas.microsoft.com/office/drawing/2014/main" id="{13B18777-C0B9-4A4E-8A81-C08295A35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737" y="3469705"/>
            <a:ext cx="3838348" cy="25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7" name="Picture 14" descr="Chart, waterfall chart&#10;&#10;Description automatically generated">
            <a:extLst>
              <a:ext uri="{FF2B5EF4-FFF2-40B4-BE49-F238E27FC236}">
                <a16:creationId xmlns:a16="http://schemas.microsoft.com/office/drawing/2014/main" id="{91357D6F-E97D-634D-8537-DF0FAA28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003" y="3479168"/>
            <a:ext cx="3838349" cy="250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B9522690-4F8B-2949-8C1F-D8BD8EECF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F054E82-BE61-D64E-9BBB-BB45D33C89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452BD42-9738-3343-993E-0CE0DB781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207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BDFCB7-74ED-6B4B-9B49-441C3BBD2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0363" y="2132633"/>
            <a:ext cx="1480851" cy="9782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4CC20BC-E29D-F84A-8CE8-8CFEC595DC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6342" y="2132633"/>
            <a:ext cx="1524457" cy="103584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0A26F29-83A4-EE47-BD8D-A41BDD4BC6BB}"/>
              </a:ext>
            </a:extLst>
          </p:cNvPr>
          <p:cNvSpPr/>
          <p:nvPr/>
        </p:nvSpPr>
        <p:spPr>
          <a:xfrm>
            <a:off x="8185656" y="2330091"/>
            <a:ext cx="48122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/>
              <a:t>or</a:t>
            </a:r>
            <a:endParaRPr lang="en-US" sz="2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FC152EE-461C-3847-B6BA-5F7CDB73F6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1549" y="2038118"/>
            <a:ext cx="54229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60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student question: why does L1 give more zero coefficients?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4665" y="1690688"/>
            <a:ext cx="774390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FFA2D8-6E04-534D-81FD-22AF3B7E7A9D}"/>
              </a:ext>
            </a:extLst>
          </p:cNvPr>
          <p:cNvSpPr txBox="1"/>
          <p:nvPr/>
        </p:nvSpPr>
        <p:spPr>
          <a:xfrm>
            <a:off x="0" y="6492875"/>
            <a:ext cx="4141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 3.11, Page 71 Elements of Statistical Learning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9B8C8-DFBE-F045-9E55-F8AE5C1EA0F2}"/>
              </a:ext>
            </a:extLst>
          </p:cNvPr>
          <p:cNvSpPr/>
          <p:nvPr/>
        </p:nvSpPr>
        <p:spPr>
          <a:xfrm>
            <a:off x="1676129" y="5898118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L1 regularization (lasso)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63AC37-C4BB-0B46-8FB2-8FEEFDC4B91C}"/>
              </a:ext>
            </a:extLst>
          </p:cNvPr>
          <p:cNvSpPr/>
          <p:nvPr/>
        </p:nvSpPr>
        <p:spPr>
          <a:xfrm>
            <a:off x="5846618" y="5898118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L2 regularization (ridge)</a:t>
            </a:r>
          </a:p>
        </p:txBody>
      </p:sp>
    </p:spTree>
    <p:extLst>
      <p:ext uri="{BB962C8B-B14F-4D97-AF65-F5344CB8AC3E}">
        <p14:creationId xmlns:p14="http://schemas.microsoft.com/office/powerpoint/2010/main" val="1652975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E40C1DA-9633-644B-A4A2-5CC40B635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584" y="197856"/>
            <a:ext cx="5967535" cy="5692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244361" y="4729786"/>
            <a:ext cx="2680010" cy="1505910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EB6203-1259-DB48-8AAE-99F57D04AAB2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2875" y="2437472"/>
            <a:ext cx="4903709" cy="361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43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BD1A-DD95-2D48-9EEA-96DA615A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41367-A80D-1347-ADA1-D7C7F6704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dfsd</a:t>
            </a:r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6B0ED88-97FA-0A41-B0B6-8D6D9496714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04010" y="681037"/>
            <a:ext cx="8349451" cy="5296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075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8579A-B4B1-4B4B-B856-B142E2FE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skeptical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A91BC-9BB0-534E-88E5-BD417F828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everybody else is wrong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MAPE? </a:t>
            </a:r>
            <a:r>
              <a:rPr lang="en-US"/>
              <a:t>ROC?</a:t>
            </a:r>
            <a:endParaRPr lang="en-US" dirty="0"/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BAAA24-4771-4B42-8055-74D4C27647C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453" y="2644214"/>
            <a:ext cx="7835093" cy="27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8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69BC-FCD0-3641-BD6D-5B96C2417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453FF-9B1C-204B-BAC3-7506D02A7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Kathleen Fisher: "Hit people over the head with it!"</a:t>
            </a:r>
          </a:p>
          <a:p>
            <a:r>
              <a:rPr lang="en-US" dirty="0"/>
              <a:t>Half the human cortex is devoted to understanding our world visually</a:t>
            </a:r>
          </a:p>
          <a:p>
            <a:r>
              <a:rPr lang="en-US" dirty="0"/>
              <a:t>Should leverage that to understand, describe, and debug computational abstractions, such as machine learning models</a:t>
            </a:r>
          </a:p>
          <a:p>
            <a:r>
              <a:rPr lang="en-US" dirty="0"/>
              <a:t>Often represents considerable extra effort, particularly animations</a:t>
            </a:r>
          </a:p>
          <a:p>
            <a:r>
              <a:rPr lang="en-US" dirty="0"/>
              <a:t>We all have the urge to impress rather than illuminate </a:t>
            </a:r>
          </a:p>
          <a:p>
            <a:r>
              <a:rPr lang="en-US" dirty="0"/>
              <a:t>Can lead to papers, lectures, and classes that don't actually transmit ideas to others</a:t>
            </a:r>
          </a:p>
          <a:p>
            <a:r>
              <a:rPr lang="en-US" dirty="0"/>
              <a:t>We should value simple and clear expositions most of all, making the key ideas obvious, even if it requires extraordinary effort</a:t>
            </a:r>
          </a:p>
          <a:p>
            <a:r>
              <a:rPr lang="en-US" dirty="0"/>
              <a:t>We should not accept the status quo, and constantly ask ourselves if these are the best explanations and visualizations we can make</a:t>
            </a:r>
          </a:p>
          <a:p>
            <a:r>
              <a:rPr lang="en-US" dirty="0"/>
              <a:t>state-of-the-art visualizations from </a:t>
            </a:r>
            <a:r>
              <a:rPr lang="en-US" dirty="0">
                <a:hlinkClick r:id="rId2"/>
              </a:rPr>
              <a:t>https://explained.ai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228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EDA74-CFCB-BB49-B9AF-7B386F4B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A9EEA-6ABA-1140-AC72-51302A048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Sometimes you are right and everyone else is wrong, particularly blogs on the net</a:t>
            </a:r>
          </a:p>
          <a:p>
            <a:r>
              <a:rPr lang="en-US" dirty="0"/>
              <a:t>be skeptical; Question everything; MAPE, ROC, log loss</a:t>
            </a:r>
          </a:p>
          <a:p>
            <a:r>
              <a:rPr lang="en-US" dirty="0"/>
              <a:t>Automate so that you can keep using the visualization: be good to your future self!</a:t>
            </a:r>
          </a:p>
          <a:p>
            <a:r>
              <a:rPr lang="en-US" dirty="0"/>
              <a:t>Don't start with the math (the solution); re-drive everything. Neg log loss a good one</a:t>
            </a:r>
          </a:p>
          <a:p>
            <a:r>
              <a:rPr lang="en-US" dirty="0"/>
              <a:t>Strive to understand everything deeply so that you can find the key not in order to describe it</a:t>
            </a:r>
          </a:p>
          <a:p>
            <a:r>
              <a:rPr lang="en-US" dirty="0"/>
              <a:t>Took me a year to get the regularization picture</a:t>
            </a:r>
          </a:p>
          <a:p>
            <a:r>
              <a:rPr lang="en-US" dirty="0"/>
              <a:t>Implement if you want to understand;  Feynman quote</a:t>
            </a:r>
          </a:p>
          <a:p>
            <a:r>
              <a:rPr lang="en-US" dirty="0"/>
              <a:t>Look for the pain; then ease your pain. Build things you will use which means others will find it useful</a:t>
            </a:r>
          </a:p>
          <a:p>
            <a:r>
              <a:rPr lang="en-US" dirty="0"/>
              <a:t>Can't create what you can't imagine</a:t>
            </a:r>
          </a:p>
          <a:p>
            <a:r>
              <a:rPr lang="en-US" dirty="0"/>
              <a:t>Don't be guided by what is possible or what you know how to build; should for the best possible viz you can think of</a:t>
            </a:r>
          </a:p>
          <a:p>
            <a:r>
              <a:rPr lang="en-US" dirty="0"/>
              <a:t>Be tenacious! Never let the computer win</a:t>
            </a:r>
          </a:p>
          <a:p>
            <a:r>
              <a:rPr lang="en-US" dirty="0"/>
              <a:t>Experiment/explore. Don't know what is good until you see samples</a:t>
            </a:r>
          </a:p>
          <a:p>
            <a:r>
              <a:rPr lang="en-US" dirty="0"/>
              <a:t>Sometimes solving a programming problem is less about algorithms and more about working within the constraints and capabilities of the programming ecosystem, such as tools and libraries. </a:t>
            </a:r>
            <a:r>
              <a:rPr lang="en-US" dirty="0" err="1"/>
              <a:t>Dtreeviz</a:t>
            </a:r>
            <a:r>
              <a:rPr lang="en-US" dirty="0"/>
              <a:t> Generating high quality vector-based images also required pathological determination and a trail of dead code left along the circuitous path to success.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70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why or how it's doing that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D4CD2-F542-9D4B-BC7E-652D9CE5F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73926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Decision tree classifier for the toy iris data set</a:t>
            </a:r>
          </a:p>
          <a:p>
            <a:r>
              <a:rPr lang="en-US" dirty="0"/>
              <a:t>This shows the tree structure, which variable and split point tested at each node</a:t>
            </a:r>
          </a:p>
          <a:p>
            <a:r>
              <a:rPr lang="en-US" dirty="0"/>
              <a:t>What does color mean?</a:t>
            </a:r>
          </a:p>
          <a:p>
            <a:r>
              <a:rPr lang="en-US" dirty="0"/>
              <a:t>What's it missing? It's missing why the split occurs where it does</a:t>
            </a:r>
          </a:p>
          <a:p>
            <a:r>
              <a:rPr lang="en-US" dirty="0"/>
              <a:t>Is more info always better? Sometimes better to give less but better focused.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126" y="1336707"/>
            <a:ext cx="6830470" cy="53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963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why or how it's doing that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203479-426E-B545-AB36-09F66C85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23507" y="450376"/>
            <a:ext cx="6830293" cy="5957248"/>
          </a:xfr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31" y="2750498"/>
            <a:ext cx="3206323" cy="2501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64D86F-55C2-E945-AA24-8C8C95702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8181" y="221388"/>
            <a:ext cx="3736434" cy="276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14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F02A-03A7-D141-BC4B-940C0F61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A68B8-19B6-7443-BDB5-1ECD87A7436A}"/>
              </a:ext>
            </a:extLst>
          </p:cNvPr>
          <p:cNvSpPr txBox="1"/>
          <p:nvPr/>
        </p:nvSpPr>
        <p:spPr>
          <a:xfrm>
            <a:off x="410934" y="2467142"/>
            <a:ext cx="119090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RuntimeError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: size mismatch, m1: [764 x 256], m2: [764 x 200] at</a:t>
            </a:r>
            <a:b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/pip-req-build-as628lz5/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aten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/TH/generic/THTensorMath.cpp:41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B0D092-E775-4E43-8271-2352D2FA1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177" y="3613036"/>
            <a:ext cx="9981676" cy="15044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0CB7186-BE2D-8941-B0F2-B6AF55C2DAC5}"/>
              </a:ext>
            </a:extLst>
          </p:cNvPr>
          <p:cNvSpPr txBox="1"/>
          <p:nvPr/>
        </p:nvSpPr>
        <p:spPr>
          <a:xfrm>
            <a:off x="872177" y="5448259"/>
            <a:ext cx="868058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Cause: @ on tensor operand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_ w/shape [764, 256]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 operand X.T w/shape [764, 200]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121F2F-3CCF-274E-AD7B-50E4733D13E4}"/>
              </a:ext>
            </a:extLst>
          </p:cNvPr>
          <p:cNvSpPr/>
          <p:nvPr/>
        </p:nvSpPr>
        <p:spPr>
          <a:xfrm>
            <a:off x="957146" y="1613114"/>
            <a:ext cx="102777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h_ =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torch.tanh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Whh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(r*h)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X.T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bh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757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0E5AE-5829-BF4B-99CE-5E4DB567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17B443-F85F-9E4B-8D15-4F088CA9F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7746" y="147044"/>
            <a:ext cx="6802478" cy="6096827"/>
          </a:xfrm>
        </p:spPr>
      </p:pic>
    </p:spTree>
    <p:extLst>
      <p:ext uri="{BB962C8B-B14F-4D97-AF65-F5344CB8AC3E}">
        <p14:creationId xmlns:p14="http://schemas.microsoft.com/office/powerpoint/2010/main" val="2876584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4231D-92F5-C847-BA3B-A34FAD9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explaining gradient boosting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5ADFD38-47F3-FF4F-A525-4B523B67BF8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733776" y="1690688"/>
            <a:ext cx="6266795" cy="3006508"/>
          </a:xfrm>
          <a:prstGeom prst="rect">
            <a:avLst/>
          </a:prstGeo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0E361A0-84D5-7042-9AB4-6396F30DF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boosting as an additive model</a:t>
            </a:r>
          </a:p>
          <a:p>
            <a:r>
              <a:rPr lang="en-US" dirty="0"/>
              <a:t>So show that and the nature of the</a:t>
            </a:r>
            <a:br>
              <a:rPr lang="en-US" dirty="0"/>
            </a:br>
            <a:r>
              <a:rPr lang="en-US" dirty="0"/>
              <a:t> individual nudges; think of an analogy</a:t>
            </a:r>
            <a:br>
              <a:rPr lang="en-US" dirty="0"/>
            </a:br>
            <a:r>
              <a:rPr lang="en-US" dirty="0"/>
              <a:t> all it took was a golfer icon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A7FC0D-D43C-0D44-9277-D3A941503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05" y="4826404"/>
            <a:ext cx="59690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37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D7B13-C750-1C4A-B1C3-7327C795B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Explaining regularization of linear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5F2B-2494-584A-BC85-C9B9E08BE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Don't start with the math; motivate!</a:t>
            </a:r>
          </a:p>
          <a:p>
            <a:r>
              <a:rPr lang="en-US" dirty="0"/>
              <a:t>Extreme coefficients are unlikely to yield good generalization, so constrain model coefficient magnitudes</a:t>
            </a:r>
          </a:p>
          <a:p>
            <a:r>
              <a:rPr lang="en-US" dirty="0"/>
              <a:t>Let’s trade some model bias (accuracy) for improved generality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EEB2A09-AFA9-B04B-9638-A76EFC40F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5588" y="3926684"/>
            <a:ext cx="3641826" cy="2427884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C0A3E6E-3152-CD4E-8ACD-FE5327F964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802" y="3918582"/>
            <a:ext cx="3641826" cy="242788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DEC97741-AC02-0C4C-9C07-7F479FAA63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62918" y="3934786"/>
            <a:ext cx="3641826" cy="24278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00B5940-262B-C44B-9E7C-72A6CC38EF88}"/>
              </a:ext>
            </a:extLst>
          </p:cNvPr>
          <p:cNvSpPr/>
          <p:nvPr/>
        </p:nvSpPr>
        <p:spPr>
          <a:xfrm>
            <a:off x="5075254" y="3595464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OLS with outlier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5F6036-7EA0-E843-94A1-D1A88890B115}"/>
              </a:ext>
            </a:extLst>
          </p:cNvPr>
          <p:cNvSpPr/>
          <p:nvPr/>
        </p:nvSpPr>
        <p:spPr>
          <a:xfrm>
            <a:off x="1413960" y="3595464"/>
            <a:ext cx="2505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Ordinary least squares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A73400-86E9-3A42-B6B4-7F8ACCB6EB11}"/>
              </a:ext>
            </a:extLst>
          </p:cNvPr>
          <p:cNvSpPr/>
          <p:nvPr/>
        </p:nvSpPr>
        <p:spPr>
          <a:xfrm>
            <a:off x="7730605" y="3623662"/>
            <a:ext cx="3057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L1 regularization with outlier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8712DA1-AA90-2147-8042-818A756E8CFC}"/>
              </a:ext>
            </a:extLst>
          </p:cNvPr>
          <p:cNvSpPr/>
          <p:nvPr/>
        </p:nvSpPr>
        <p:spPr>
          <a:xfrm>
            <a:off x="11000434" y="3896680"/>
            <a:ext cx="8643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Outlier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014F55B-307A-684E-BC18-AC5AB5821C5D}"/>
              </a:ext>
            </a:extLst>
          </p:cNvPr>
          <p:cNvCxnSpPr>
            <a:cxnSpLocks/>
          </p:cNvCxnSpPr>
          <p:nvPr/>
        </p:nvCxnSpPr>
        <p:spPr>
          <a:xfrm flipH="1">
            <a:off x="10650544" y="4124528"/>
            <a:ext cx="349890" cy="144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ADDF10E9-152A-CB4B-857F-30D1417F01F8}"/>
              </a:ext>
            </a:extLst>
          </p:cNvPr>
          <p:cNvSpPr/>
          <p:nvPr/>
        </p:nvSpPr>
        <p:spPr>
          <a:xfrm>
            <a:off x="4191925" y="4182894"/>
            <a:ext cx="350892" cy="209577"/>
          </a:xfrm>
          <a:prstGeom prst="ellipse">
            <a:avLst/>
          </a:prstGeom>
          <a:noFill/>
          <a:ln w="2857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7A55CA8-1ED4-9941-B662-363FDE136308}"/>
              </a:ext>
            </a:extLst>
          </p:cNvPr>
          <p:cNvSpPr/>
          <p:nvPr/>
        </p:nvSpPr>
        <p:spPr>
          <a:xfrm>
            <a:off x="831284" y="4266012"/>
            <a:ext cx="350892" cy="209577"/>
          </a:xfrm>
          <a:prstGeom prst="ellipse">
            <a:avLst/>
          </a:prstGeom>
          <a:noFill/>
          <a:ln w="2857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283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3183</TotalTime>
  <Words>671</Words>
  <Application>Microsoft Macintosh PowerPoint</Application>
  <PresentationFormat>Widescreen</PresentationFormat>
  <Paragraphs>67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Consolas</vt:lpstr>
      <vt:lpstr>Office Theme</vt:lpstr>
      <vt:lpstr>Ya gotta make it obvious</vt:lpstr>
      <vt:lpstr>Most…</vt:lpstr>
      <vt:lpstr>PowerPoint Presentation</vt:lpstr>
      <vt:lpstr>Ask why or how it's doing that</vt:lpstr>
      <vt:lpstr>Ask why or how it's doing that</vt:lpstr>
      <vt:lpstr>PowerPoint Presentation</vt:lpstr>
      <vt:lpstr>PowerPoint Presentation</vt:lpstr>
      <vt:lpstr> explaining gradient boosting</vt:lpstr>
      <vt:lpstr>Explaining regularization of linear models</vt:lpstr>
      <vt:lpstr>Demonstrate effect of regularization</vt:lpstr>
      <vt:lpstr>Most common student question: why does L1 give more zero coefficients?</vt:lpstr>
      <vt:lpstr>PowerPoint Presentation</vt:lpstr>
      <vt:lpstr>PowerPoint Presentation</vt:lpstr>
      <vt:lpstr>be skeptical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Walking data structures</dc:title>
  <dc:creator>Terence Parr</dc:creator>
  <cp:lastModifiedBy>Terence Parr</cp:lastModifiedBy>
  <cp:revision>22</cp:revision>
  <cp:lastPrinted>2019-02-12T19:51:14Z</cp:lastPrinted>
  <dcterms:created xsi:type="dcterms:W3CDTF">2021-04-18T17:55:36Z</dcterms:created>
  <dcterms:modified xsi:type="dcterms:W3CDTF">2021-04-20T22:59:34Z</dcterms:modified>
</cp:coreProperties>
</file>

<file path=docProps/thumbnail.jpeg>
</file>